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verage"/>
      <p:regular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swald-regular.fntdata"/><Relationship Id="rId16" Type="http://schemas.openxmlformats.org/officeDocument/2006/relationships/font" Target="fonts/Average-regular.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599"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199"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2.jpg"/><Relationship Id="rId4" Type="http://schemas.openxmlformats.org/officeDocument/2006/relationships/image" Target="../media/image03.jpg"/><Relationship Id="rId5"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099"/>
          </a:xfrm>
          <a:prstGeom prst="rect">
            <a:avLst/>
          </a:prstGeom>
        </p:spPr>
        <p:txBody>
          <a:bodyPr anchorCtr="0" anchor="b" bIns="91425" lIns="91425" rIns="91425" tIns="91425">
            <a:noAutofit/>
          </a:bodyPr>
          <a:lstStyle/>
          <a:p>
            <a:pPr lvl="0">
              <a:spcBef>
                <a:spcPts val="0"/>
              </a:spcBef>
              <a:buNone/>
            </a:pPr>
            <a:r>
              <a:rPr lang="en"/>
              <a:t>A College-Going Culture </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rtl="0">
              <a:spcBef>
                <a:spcPts val="0"/>
              </a:spcBef>
              <a:buNone/>
            </a:pPr>
            <a:r>
              <a:rPr lang="en"/>
              <a:t>Relevant Academy of Eaton County </a:t>
            </a:r>
          </a:p>
          <a:p>
            <a:pPr lvl="0">
              <a:spcBef>
                <a:spcPts val="0"/>
              </a:spcBef>
              <a:buNone/>
            </a:pPr>
            <a:r>
              <a:rPr lang="en"/>
              <a:t>December 14,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College Cash Campaign </a:t>
            </a:r>
          </a:p>
        </p:txBody>
      </p:sp>
      <p:sp>
        <p:nvSpPr>
          <p:cNvPr id="118" name="Shape 118"/>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The Michigan College Cash Campaign is an initiative to encourage students to complete the FAFSA as part of the college-going process. This campaign runs from February to April, straddling Michigan’s March 1 FAFSA deadline.  </a:t>
            </a:r>
          </a:p>
          <a:p>
            <a:pPr indent="-228600" lvl="0" marL="457200" rtl="0">
              <a:spcBef>
                <a:spcPts val="0"/>
              </a:spcBef>
            </a:pPr>
            <a:r>
              <a:rPr lang="en"/>
              <a:t>Dec. 1: Financial Aid Presentation from Olivet College </a:t>
            </a:r>
          </a:p>
          <a:p>
            <a:pPr indent="-228600" lvl="0" marL="457200" rtl="0">
              <a:spcBef>
                <a:spcPts val="0"/>
              </a:spcBef>
            </a:pPr>
            <a:r>
              <a:rPr lang="en"/>
              <a:t>Jan/Feb: Financial Aid Presentation from Davenport University, time set aside during the school day for students to work one-on-one with the college adviser to complete the FAFSA</a:t>
            </a:r>
          </a:p>
          <a:p>
            <a:pPr indent="-228600" lvl="0" marL="457200" rtl="0">
              <a:spcBef>
                <a:spcPts val="0"/>
              </a:spcBef>
            </a:pPr>
            <a:r>
              <a:rPr lang="en"/>
              <a:t>Feb: FAFSA Presentation from Olivet College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Decision Day </a:t>
            </a:r>
          </a:p>
        </p:txBody>
      </p:sp>
      <p:sp>
        <p:nvSpPr>
          <p:cNvPr id="124" name="Shape 12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800"/>
              </a:spcBef>
              <a:spcAft>
                <a:spcPts val="1100"/>
              </a:spcAft>
              <a:buNone/>
            </a:pPr>
            <a:r>
              <a:rPr lang="en"/>
              <a:t>The goal of College Decision Day is to recognize high school seniors for their postsecondary educational plans and encourage younger students and families to prepare early for postsecondary education. College Decision Day is held annually on or around May 1 and is designed to coincide with the date that most seniors must inform a college of their plans to enroll.</a:t>
            </a:r>
          </a:p>
          <a:p>
            <a:pPr lvl="0" rtl="0">
              <a:spcBef>
                <a:spcPts val="0"/>
              </a:spcBef>
              <a:spcAft>
                <a:spcPts val="0"/>
              </a:spcAft>
              <a:buNone/>
            </a:pPr>
            <a:r>
              <a:t/>
            </a:r>
            <a:endParaRPr sz="900">
              <a:solidFill>
                <a:srgbClr val="646464"/>
              </a:solidFill>
              <a:latin typeface="Arial"/>
              <a:ea typeface="Arial"/>
              <a:cs typeface="Arial"/>
              <a:sym typeface="Arial"/>
            </a:endParaRP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College Readiness Efforts  </a:t>
            </a:r>
          </a:p>
        </p:txBody>
      </p:sp>
      <p:sp>
        <p:nvSpPr>
          <p:cNvPr id="66" name="Shape 6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My goal is to support our school’s current college readiness efforts and introduce new programs so all our students make it successfully through the college-going process. I am here to support the transition from high school to postsecondary education. </a:t>
            </a:r>
          </a:p>
          <a:p>
            <a:pPr lvl="0">
              <a:spcBef>
                <a:spcPts val="0"/>
              </a:spcBef>
              <a:buNone/>
            </a:pPr>
            <a:r>
              <a:rPr i="1" lang="en"/>
              <a:t>According to the Georgetown Center on Education and the Workforce, by the year 2020 68% of the jobs in Michigan will require postsecondary education.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Focused Attention to Meet Student Needs</a:t>
            </a:r>
          </a:p>
        </p:txBody>
      </p:sp>
      <p:sp>
        <p:nvSpPr>
          <p:cNvPr id="72" name="Shape 72"/>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Having a dedicated college adviser assisting staff provides more time to work directly with students to ensure they are taking the steps necessary to graduate high school and prepare for college.</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What is College? </a:t>
            </a:r>
          </a:p>
        </p:txBody>
      </p:sp>
      <p:sp>
        <p:nvSpPr>
          <p:cNvPr id="78" name="Shape 78"/>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When we use the term “college” we are referring to any postsecondary training that leads to a degree or certificate. This includes: </a:t>
            </a:r>
          </a:p>
          <a:p>
            <a:pPr indent="-228600" lvl="0" marL="457200" rtl="0">
              <a:spcBef>
                <a:spcPts val="0"/>
              </a:spcBef>
            </a:pPr>
            <a:r>
              <a:rPr lang="en"/>
              <a:t>Community College</a:t>
            </a:r>
          </a:p>
          <a:p>
            <a:pPr indent="-228600" lvl="0" marL="457200" rtl="0">
              <a:spcBef>
                <a:spcPts val="0"/>
              </a:spcBef>
            </a:pPr>
            <a:r>
              <a:rPr lang="en"/>
              <a:t>Public/Private Four-year Universities</a:t>
            </a:r>
          </a:p>
          <a:p>
            <a:pPr indent="-228600" lvl="0" marL="457200" rtl="0">
              <a:spcBef>
                <a:spcPts val="0"/>
              </a:spcBef>
            </a:pPr>
            <a:r>
              <a:rPr lang="en"/>
              <a:t>Certificate Programs</a:t>
            </a:r>
          </a:p>
          <a:p>
            <a:pPr indent="-228600" lvl="0" marL="457200" rtl="0">
              <a:spcBef>
                <a:spcPts val="0"/>
              </a:spcBef>
            </a:pPr>
            <a:r>
              <a:rPr lang="en"/>
              <a:t>Apprenticeship Programs </a:t>
            </a:r>
          </a:p>
          <a:p>
            <a:pPr indent="-228600" lvl="0" marL="457200" rtl="0">
              <a:spcBef>
                <a:spcPts val="0"/>
              </a:spcBef>
            </a:pPr>
            <a:r>
              <a:rPr lang="en"/>
              <a:t>Trade and Technical Programs </a:t>
            </a:r>
          </a:p>
          <a:p>
            <a:pPr indent="-228600" lvl="0" marL="457200" rtl="0">
              <a:spcBef>
                <a:spcPts val="0"/>
              </a:spcBef>
            </a:pPr>
            <a:r>
              <a:rPr lang="en"/>
              <a:t>ROTC Programs</a:t>
            </a: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College Readiness Activities </a:t>
            </a:r>
          </a:p>
        </p:txBody>
      </p:sp>
      <p:sp>
        <p:nvSpPr>
          <p:cNvPr id="84" name="Shape 84"/>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buNone/>
            </a:pPr>
            <a:r>
              <a:rPr lang="en" sz="1800"/>
              <a:t>Recent Events: </a:t>
            </a:r>
          </a:p>
          <a:p>
            <a:pPr indent="-228600" lvl="0" marL="457200" rtl="0">
              <a:spcBef>
                <a:spcPts val="0"/>
              </a:spcBef>
            </a:pPr>
            <a:r>
              <a:rPr lang="en"/>
              <a:t>College Recruiter Visits</a:t>
            </a:r>
          </a:p>
          <a:p>
            <a:pPr indent="-228600" lvl="0" marL="457200" rtl="0">
              <a:spcBef>
                <a:spcPts val="0"/>
              </a:spcBef>
            </a:pPr>
            <a:r>
              <a:rPr lang="en"/>
              <a:t>Military Recruiter Visits </a:t>
            </a:r>
          </a:p>
          <a:p>
            <a:pPr indent="-228600" lvl="0" marL="457200" rtl="0">
              <a:spcBef>
                <a:spcPts val="0"/>
              </a:spcBef>
            </a:pPr>
            <a:r>
              <a:rPr lang="en"/>
              <a:t>One on One Meetings with Students </a:t>
            </a:r>
          </a:p>
          <a:p>
            <a:pPr indent="-228600" lvl="0" marL="457200" rtl="0">
              <a:spcBef>
                <a:spcPts val="0"/>
              </a:spcBef>
            </a:pPr>
            <a:r>
              <a:rPr lang="en"/>
              <a:t>Financial Aid Presentation from Olivet College  </a:t>
            </a:r>
          </a:p>
          <a:p>
            <a:pPr indent="-228600" lvl="0" marL="457200" rtl="0">
              <a:spcBef>
                <a:spcPts val="0"/>
              </a:spcBef>
            </a:pPr>
            <a:r>
              <a:rPr lang="en"/>
              <a:t>College Visit to Baker College </a:t>
            </a:r>
          </a:p>
          <a:p>
            <a:pPr indent="-228600" lvl="0" marL="457200" rtl="0">
              <a:spcBef>
                <a:spcPts val="0"/>
              </a:spcBef>
              <a:buClr>
                <a:schemeClr val="accent5"/>
              </a:buClr>
            </a:pPr>
            <a:r>
              <a:rPr lang="en">
                <a:solidFill>
                  <a:schemeClr val="accent5"/>
                </a:solidFill>
              </a:rPr>
              <a:t>College Application Week </a:t>
            </a:r>
          </a:p>
          <a:p>
            <a:pPr indent="-228600" lvl="0" marL="457200" rtl="0">
              <a:spcBef>
                <a:spcPts val="0"/>
              </a:spcBef>
            </a:pPr>
            <a:r>
              <a:rPr lang="en"/>
              <a:t>College Prep Materials Passed Out </a:t>
            </a:r>
          </a:p>
          <a:p>
            <a:pPr indent="-228600" lvl="0" marL="457200">
              <a:spcBef>
                <a:spcPts val="0"/>
              </a:spcBef>
            </a:pPr>
            <a:r>
              <a:rPr lang="en"/>
              <a:t>Ask Me About It Signs </a:t>
            </a:r>
          </a:p>
        </p:txBody>
      </p:sp>
      <p:sp>
        <p:nvSpPr>
          <p:cNvPr id="85" name="Shape 85"/>
          <p:cNvSpPr txBox="1"/>
          <p:nvPr>
            <p:ph idx="2" type="body"/>
          </p:nvPr>
        </p:nvSpPr>
        <p:spPr>
          <a:xfrm>
            <a:off x="4832400" y="1152475"/>
            <a:ext cx="3999899" cy="3416400"/>
          </a:xfrm>
          <a:prstGeom prst="rect">
            <a:avLst/>
          </a:prstGeom>
        </p:spPr>
        <p:txBody>
          <a:bodyPr anchorCtr="0" anchor="t" bIns="91425" lIns="91425" rIns="91425" tIns="91425">
            <a:noAutofit/>
          </a:bodyPr>
          <a:lstStyle/>
          <a:p>
            <a:pPr lvl="0" rtl="0">
              <a:spcBef>
                <a:spcPts val="0"/>
              </a:spcBef>
              <a:buNone/>
            </a:pPr>
            <a:r>
              <a:rPr lang="en" sz="1800"/>
              <a:t>Upcoming Events:</a:t>
            </a:r>
          </a:p>
          <a:p>
            <a:pPr indent="-228600" lvl="0" marL="457200" rtl="0">
              <a:spcBef>
                <a:spcPts val="0"/>
              </a:spcBef>
            </a:pPr>
            <a:r>
              <a:rPr lang="en"/>
              <a:t>Student Survey </a:t>
            </a:r>
          </a:p>
          <a:p>
            <a:pPr indent="-228600" lvl="0" marL="457200" rtl="0">
              <a:spcBef>
                <a:spcPts val="0"/>
              </a:spcBef>
              <a:buClr>
                <a:schemeClr val="accent5"/>
              </a:buClr>
            </a:pPr>
            <a:r>
              <a:rPr lang="en">
                <a:solidFill>
                  <a:schemeClr val="accent5"/>
                </a:solidFill>
              </a:rPr>
              <a:t>College Cash Campaign </a:t>
            </a:r>
          </a:p>
          <a:p>
            <a:pPr indent="-228600" lvl="0" marL="457200" rtl="0">
              <a:spcBef>
                <a:spcPts val="0"/>
              </a:spcBef>
            </a:pPr>
            <a:r>
              <a:rPr lang="en"/>
              <a:t>FAFSA Completion Events with Olivet College and KCC </a:t>
            </a:r>
          </a:p>
          <a:p>
            <a:pPr indent="-228600" lvl="0" marL="457200" rtl="0">
              <a:spcBef>
                <a:spcPts val="0"/>
              </a:spcBef>
              <a:buClr>
                <a:schemeClr val="accent5"/>
              </a:buClr>
            </a:pPr>
            <a:r>
              <a:rPr lang="en">
                <a:solidFill>
                  <a:schemeClr val="accent5"/>
                </a:solidFill>
              </a:rPr>
              <a:t>Decision Day Celebration </a:t>
            </a:r>
          </a:p>
          <a:p>
            <a:pPr indent="-228600" lvl="0" marL="457200" rtl="0">
              <a:spcBef>
                <a:spcPts val="0"/>
              </a:spcBef>
            </a:pPr>
            <a:r>
              <a:rPr lang="en"/>
              <a:t>End of Day College Completion Activities </a:t>
            </a:r>
          </a:p>
          <a:p>
            <a:pPr lv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rPr lang="en"/>
              <a:t>Baker College Visit </a:t>
            </a:r>
          </a:p>
        </p:txBody>
      </p:sp>
      <p:pic>
        <p:nvPicPr>
          <p:cNvPr id="91" name="Shape 91"/>
          <p:cNvPicPr preferRelativeResize="0"/>
          <p:nvPr/>
        </p:nvPicPr>
        <p:blipFill>
          <a:blip r:embed="rId3">
            <a:alphaModFix/>
          </a:blip>
          <a:stretch>
            <a:fillRect/>
          </a:stretch>
        </p:blipFill>
        <p:spPr>
          <a:xfrm>
            <a:off x="1279025" y="496450"/>
            <a:ext cx="6057900" cy="35052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College Application Week Oct. 26-30 </a:t>
            </a:r>
          </a:p>
        </p:txBody>
      </p:sp>
      <p:sp>
        <p:nvSpPr>
          <p:cNvPr id="97" name="Shape 97"/>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lnSpc>
                <a:spcPct val="100000"/>
              </a:lnSpc>
              <a:spcBef>
                <a:spcPts val="0"/>
              </a:spcBef>
              <a:buNone/>
            </a:pPr>
            <a:r>
              <a:rPr lang="en"/>
              <a:t>Tuesday:</a:t>
            </a:r>
          </a:p>
          <a:p>
            <a:pPr indent="-228600" lvl="0" marL="457200" rtl="0">
              <a:lnSpc>
                <a:spcPct val="100000"/>
              </a:lnSpc>
              <a:spcBef>
                <a:spcPts val="0"/>
              </a:spcBef>
            </a:pPr>
            <a:r>
              <a:rPr lang="en"/>
              <a:t>Complete college applications in the morning- Olivet College present to help</a:t>
            </a:r>
          </a:p>
          <a:p>
            <a:pPr indent="-228600" lvl="0" marL="457200" rtl="0">
              <a:lnSpc>
                <a:spcPct val="100000"/>
              </a:lnSpc>
              <a:spcBef>
                <a:spcPts val="0"/>
              </a:spcBef>
            </a:pPr>
            <a:r>
              <a:rPr lang="en"/>
              <a:t>Lansing Community College presentation in the afternoon </a:t>
            </a:r>
          </a:p>
          <a:p>
            <a:pPr indent="-228600" lvl="0" marL="457200" rtl="0">
              <a:lnSpc>
                <a:spcPct val="100000"/>
              </a:lnSpc>
              <a:spcBef>
                <a:spcPts val="0"/>
              </a:spcBef>
            </a:pPr>
            <a:r>
              <a:rPr lang="en"/>
              <a:t>College themed pumpkins were painted as 2-2:30 activity </a:t>
            </a:r>
          </a:p>
          <a:p>
            <a:pPr lvl="0">
              <a:lnSpc>
                <a:spcPct val="100000"/>
              </a:lnSpc>
              <a:spcBef>
                <a:spcPts val="0"/>
              </a:spcBef>
              <a:buNone/>
            </a:pPr>
            <a:r>
              <a:t/>
            </a:r>
            <a:endParaRPr/>
          </a:p>
        </p:txBody>
      </p:sp>
      <p:sp>
        <p:nvSpPr>
          <p:cNvPr id="98" name="Shape 98"/>
          <p:cNvSpPr txBox="1"/>
          <p:nvPr>
            <p:ph idx="2" type="body"/>
          </p:nvPr>
        </p:nvSpPr>
        <p:spPr>
          <a:xfrm>
            <a:off x="4832400" y="1152475"/>
            <a:ext cx="3999899" cy="3416400"/>
          </a:xfrm>
          <a:prstGeom prst="rect">
            <a:avLst/>
          </a:prstGeom>
        </p:spPr>
        <p:txBody>
          <a:bodyPr anchorCtr="0" anchor="t" bIns="91425" lIns="91425" rIns="91425" tIns="91425">
            <a:noAutofit/>
          </a:bodyPr>
          <a:lstStyle/>
          <a:p>
            <a:pPr lvl="0" rtl="0">
              <a:spcBef>
                <a:spcPts val="0"/>
              </a:spcBef>
              <a:buNone/>
            </a:pPr>
            <a:r>
              <a:rPr lang="en"/>
              <a:t>Wednesday:</a:t>
            </a:r>
          </a:p>
          <a:p>
            <a:pPr indent="-228600" lvl="0" marL="457200" rtl="0">
              <a:spcBef>
                <a:spcPts val="0"/>
              </a:spcBef>
            </a:pPr>
            <a:r>
              <a:rPr lang="en"/>
              <a:t>College themed Bingo was played, prizes awarded </a:t>
            </a:r>
          </a:p>
          <a:p>
            <a:pPr lvl="0" rtl="0">
              <a:spcBef>
                <a:spcPts val="0"/>
              </a:spcBef>
              <a:buNone/>
            </a:pPr>
            <a:r>
              <a:rPr lang="en"/>
              <a:t>Thursday: </a:t>
            </a:r>
          </a:p>
          <a:p>
            <a:pPr indent="-228600" lvl="0" marL="457200" rtl="0">
              <a:spcBef>
                <a:spcPts val="0"/>
              </a:spcBef>
            </a:pPr>
            <a:r>
              <a:rPr lang="en"/>
              <a:t>Complete college applications in the morning- Davenport University present </a:t>
            </a:r>
          </a:p>
          <a:p>
            <a:pPr indent="-228600" lvl="0" marL="457200">
              <a:lnSpc>
                <a:spcPct val="100000"/>
              </a:lnSpc>
              <a:spcBef>
                <a:spcPts val="0"/>
              </a:spcBef>
            </a:pPr>
            <a:r>
              <a:rPr lang="en"/>
              <a:t>College themed pumpkins were painted and College Jeopardy was played as 2-2:30 activities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rPr lang="en"/>
              <a:t>Lansing Community College Recruiter Visit </a:t>
            </a:r>
          </a:p>
        </p:txBody>
      </p:sp>
      <p:pic>
        <p:nvPicPr>
          <p:cNvPr id="104" name="Shape 104"/>
          <p:cNvPicPr preferRelativeResize="0"/>
          <p:nvPr/>
        </p:nvPicPr>
        <p:blipFill>
          <a:blip r:embed="rId3">
            <a:alphaModFix/>
          </a:blip>
          <a:stretch>
            <a:fillRect/>
          </a:stretch>
        </p:blipFill>
        <p:spPr>
          <a:xfrm>
            <a:off x="1931800" y="283575"/>
            <a:ext cx="5143498" cy="3774497"/>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t/>
            </a:r>
            <a:endParaRPr/>
          </a:p>
        </p:txBody>
      </p:sp>
      <p:pic>
        <p:nvPicPr>
          <p:cNvPr id="110" name="Shape 110"/>
          <p:cNvPicPr preferRelativeResize="0"/>
          <p:nvPr/>
        </p:nvPicPr>
        <p:blipFill>
          <a:blip r:embed="rId3">
            <a:alphaModFix/>
          </a:blip>
          <a:stretch>
            <a:fillRect/>
          </a:stretch>
        </p:blipFill>
        <p:spPr>
          <a:xfrm>
            <a:off x="156472" y="152225"/>
            <a:ext cx="3058775" cy="4078351"/>
          </a:xfrm>
          <a:prstGeom prst="rect">
            <a:avLst/>
          </a:prstGeom>
          <a:noFill/>
          <a:ln>
            <a:noFill/>
          </a:ln>
        </p:spPr>
      </p:pic>
      <p:pic>
        <p:nvPicPr>
          <p:cNvPr id="111" name="Shape 111"/>
          <p:cNvPicPr preferRelativeResize="0"/>
          <p:nvPr/>
        </p:nvPicPr>
        <p:blipFill>
          <a:blip r:embed="rId4">
            <a:alphaModFix/>
          </a:blip>
          <a:stretch>
            <a:fillRect/>
          </a:stretch>
        </p:blipFill>
        <p:spPr>
          <a:xfrm>
            <a:off x="5972225" y="195575"/>
            <a:ext cx="3058775" cy="3058775"/>
          </a:xfrm>
          <a:prstGeom prst="rect">
            <a:avLst/>
          </a:prstGeom>
          <a:noFill/>
          <a:ln>
            <a:noFill/>
          </a:ln>
        </p:spPr>
      </p:pic>
      <p:pic>
        <p:nvPicPr>
          <p:cNvPr id="112" name="Shape 112"/>
          <p:cNvPicPr preferRelativeResize="0"/>
          <p:nvPr/>
        </p:nvPicPr>
        <p:blipFill>
          <a:blip r:embed="rId5">
            <a:alphaModFix/>
          </a:blip>
          <a:stretch>
            <a:fillRect/>
          </a:stretch>
        </p:blipFill>
        <p:spPr>
          <a:xfrm>
            <a:off x="2993710" y="726200"/>
            <a:ext cx="3156573" cy="420874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